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3C9FA1-4E5C-4064-8709-C8E222C58772}" v="492" dt="2025-06-13T15:53:43.353"/>
    <p1510:client id="{E604F0CE-43A6-DB47-B3F6-9D183156AC64}" v="26" dt="2025-06-15T11:14:55.7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several blue and green objects&#10;&#10;AI-generated content may be incorrect.">
            <a:extLst>
              <a:ext uri="{FF2B5EF4-FFF2-40B4-BE49-F238E27FC236}">
                <a16:creationId xmlns:a16="http://schemas.microsoft.com/office/drawing/2014/main" id="{3FF67DAA-DBA6-F657-CC4B-604DA08AB6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50" r="14125"/>
          <a:stretch>
            <a:fillRect/>
          </a:stretch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920" y="1516500"/>
            <a:ext cx="3794533" cy="2337032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300" err="1">
                <a:solidFill>
                  <a:schemeClr val="bg1"/>
                </a:solidFill>
                <a:latin typeface="Arial"/>
                <a:cs typeface="Arial"/>
              </a:rPr>
              <a:t>EduHub</a:t>
            </a:r>
            <a:r>
              <a:rPr lang="en-US" sz="3300" dirty="0">
                <a:solidFill>
                  <a:schemeClr val="bg1"/>
                </a:solidFill>
                <a:latin typeface="Arial"/>
                <a:cs typeface="Arial"/>
              </a:rPr>
              <a:t> MongoDB Backend Design &amp; Implementation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958" y="6117272"/>
            <a:ext cx="4492720" cy="39734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>
              <a:lnSpc>
                <a:spcPct val="90000"/>
              </a:lnSpc>
            </a:pPr>
            <a:endParaRPr lang="en-US" sz="1400" dirty="0">
              <a:solidFill>
                <a:schemeClr val="bg1"/>
              </a:solidFill>
              <a:latin typeface="Arial"/>
              <a:cs typeface="Arial"/>
            </a:endParaRPr>
          </a:p>
          <a:p>
            <a:pPr algn="l">
              <a:lnSpc>
                <a:spcPct val="90000"/>
              </a:lnSpc>
            </a:pPr>
            <a:r>
              <a:rPr lang="en-US" sz="1200" b="1" dirty="0">
                <a:solidFill>
                  <a:schemeClr val="bg1"/>
                </a:solidFill>
                <a:latin typeface="Arial"/>
                <a:cs typeface="Arial"/>
              </a:rPr>
              <a:t>Author: Osato Osazuwa</a:t>
            </a:r>
          </a:p>
          <a:p>
            <a:pPr algn="l">
              <a:lnSpc>
                <a:spcPct val="90000"/>
              </a:lnSpc>
            </a:pPr>
            <a:r>
              <a:rPr lang="en-US" sz="1200" b="1" dirty="0">
                <a:solidFill>
                  <a:schemeClr val="bg1"/>
                </a:solidFill>
                <a:latin typeface="Arial"/>
                <a:cs typeface="Arial"/>
              </a:rPr>
              <a:t>Date: June 2025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63FF20-403C-4742-0623-3317D6D26E7C}"/>
              </a:ext>
            </a:extLst>
          </p:cNvPr>
          <p:cNvSpPr txBox="1"/>
          <p:nvPr/>
        </p:nvSpPr>
        <p:spPr>
          <a:xfrm>
            <a:off x="304049" y="3761202"/>
            <a:ext cx="4037097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u="sng" dirty="0">
                <a:solidFill>
                  <a:schemeClr val="bg1"/>
                </a:solidFill>
                <a:latin typeface="Arial"/>
                <a:cs typeface="Arial"/>
              </a:rPr>
              <a:t>An e-learning platform built with </a:t>
            </a:r>
            <a:r>
              <a:rPr lang="en-US" sz="1200" u="sng" dirty="0" err="1">
                <a:solidFill>
                  <a:schemeClr val="bg1"/>
                </a:solidFill>
                <a:latin typeface="Arial"/>
                <a:cs typeface="Arial"/>
              </a:rPr>
              <a:t>PyMongo</a:t>
            </a:r>
            <a:r>
              <a:rPr lang="en-US" sz="1200" u="sng" dirty="0">
                <a:solidFill>
                  <a:schemeClr val="bg1"/>
                </a:solidFill>
                <a:latin typeface="Arial"/>
                <a:cs typeface="Arial"/>
              </a:rPr>
              <a:t> and MongoDB</a:t>
            </a:r>
          </a:p>
          <a:p>
            <a:pPr algn="l"/>
            <a:endParaRPr lang="en-US" sz="1400" u="sng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several blue and green objects&#10;&#10;AI-generated content may be incorrect.">
            <a:extLst>
              <a:ext uri="{FF2B5EF4-FFF2-40B4-BE49-F238E27FC236}">
                <a16:creationId xmlns:a16="http://schemas.microsoft.com/office/drawing/2014/main" id="{2EFDCA15-F4DE-4821-3FBF-7EF516EFC1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50" r="14125"/>
          <a:stretch>
            <a:fillRect/>
          </a:stretch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842" y="1161288"/>
            <a:ext cx="2916440" cy="1124712"/>
          </a:xfrm>
        </p:spPr>
        <p:txBody>
          <a:bodyPr anchor="b">
            <a:normAutofit/>
          </a:bodyPr>
          <a:lstStyle/>
          <a:p>
            <a:r>
              <a:rPr lang="en-US" sz="2400" b="1" dirty="0">
                <a:latin typeface="Arial"/>
                <a:cs typeface="Arial"/>
              </a:rPr>
              <a:t>Conclusion &amp; Next Steps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102" y="2352070"/>
            <a:ext cx="4459781" cy="4282690"/>
          </a:xfrm>
        </p:spPr>
        <p:txBody>
          <a:bodyPr anchor="t">
            <a:normAutofit/>
          </a:bodyPr>
          <a:lstStyle/>
          <a:p>
            <a:pPr>
              <a:buFont typeface="Wingdings"/>
              <a:buChar char="ü"/>
            </a:pPr>
            <a:endParaRPr lang="en-US" sz="1500">
              <a:ea typeface="Calibri"/>
              <a:cs typeface="Calibri"/>
            </a:endParaRPr>
          </a:p>
          <a:p>
            <a:pPr>
              <a:buFont typeface="Wingdings"/>
              <a:buChar char="ü"/>
            </a:pPr>
            <a:r>
              <a:rPr lang="en-US" sz="1600" dirty="0">
                <a:latin typeface="Arial"/>
                <a:cs typeface="Arial"/>
              </a:rPr>
              <a:t>MongoDB supports flexible, scalable backend.</a:t>
            </a:r>
          </a:p>
          <a:p>
            <a:pPr>
              <a:buFont typeface="Wingdings"/>
              <a:buChar char="ü"/>
            </a:pPr>
            <a:endParaRPr lang="en-US" sz="1050" dirty="0">
              <a:latin typeface="Arial"/>
              <a:cs typeface="Arial"/>
            </a:endParaRPr>
          </a:p>
          <a:p>
            <a:pPr>
              <a:buFont typeface="Wingdings"/>
              <a:buChar char="ü"/>
            </a:pPr>
            <a:r>
              <a:rPr lang="en-US" sz="1600" dirty="0">
                <a:latin typeface="Arial"/>
                <a:cs typeface="Arial"/>
              </a:rPr>
              <a:t>Design supports analytics and personalization.</a:t>
            </a:r>
          </a:p>
          <a:p>
            <a:pPr>
              <a:buFont typeface="Wingdings"/>
              <a:buChar char="ü"/>
            </a:pPr>
            <a:endParaRPr lang="en-US" sz="1500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500" b="1" dirty="0">
                <a:latin typeface="Arial"/>
                <a:cs typeface="Arial"/>
              </a:rPr>
              <a:t>Next steps:</a:t>
            </a:r>
          </a:p>
          <a:p>
            <a:pPr>
              <a:buFont typeface="Wingdings"/>
              <a:buChar char="ü"/>
            </a:pPr>
            <a:endParaRPr lang="en-US" sz="900" dirty="0">
              <a:latin typeface="Arial"/>
              <a:cs typeface="Arial"/>
            </a:endParaRPr>
          </a:p>
          <a:p>
            <a:pPr>
              <a:buFont typeface="Wingdings"/>
              <a:buChar char="ü"/>
            </a:pPr>
            <a:r>
              <a:rPr lang="en-US" sz="1500" dirty="0">
                <a:latin typeface="Arial"/>
                <a:cs typeface="Arial"/>
              </a:rPr>
              <a:t>Add authentication.</a:t>
            </a:r>
          </a:p>
          <a:p>
            <a:pPr>
              <a:buFont typeface="Wingdings"/>
              <a:buChar char="ü"/>
            </a:pPr>
            <a:r>
              <a:rPr lang="en-US" sz="1500" dirty="0">
                <a:latin typeface="Arial"/>
                <a:cs typeface="Arial"/>
              </a:rPr>
              <a:t>Deploy on MongoDB Atlas.</a:t>
            </a:r>
          </a:p>
          <a:p>
            <a:pPr>
              <a:buFont typeface="Wingdings"/>
              <a:buChar char="ü"/>
            </a:pPr>
            <a:r>
              <a:rPr lang="en-US" sz="1500" dirty="0">
                <a:latin typeface="Arial"/>
                <a:cs typeface="Arial"/>
              </a:rPr>
              <a:t>Build frontend interface.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6B34121-0061-F39E-A3F5-67D703DF4C7E}"/>
              </a:ext>
            </a:extLst>
          </p:cNvPr>
          <p:cNvCxnSpPr/>
          <p:nvPr/>
        </p:nvCxnSpPr>
        <p:spPr>
          <a:xfrm flipV="1">
            <a:off x="319816" y="2309649"/>
            <a:ext cx="4467269" cy="3377"/>
          </a:xfrm>
          <a:prstGeom prst="straightConnector1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/>
          <a:p>
            <a:r>
              <a:rPr lang="en-US" sz="3500" b="1" dirty="0">
                <a:latin typeface="Arial"/>
                <a:cs typeface="Arial"/>
              </a:rPr>
              <a:t>Project Overview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70799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Hexagons with icons on it&#10;&#10;AI-generated content may be incorrect.">
            <a:extLst>
              <a:ext uri="{FF2B5EF4-FFF2-40B4-BE49-F238E27FC236}">
                <a16:creationId xmlns:a16="http://schemas.microsoft.com/office/drawing/2014/main" id="{0D2ED4D4-10BB-62BC-3F59-1F581F4049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121" r="19787" b="-1"/>
          <a:stretch>
            <a:fillRect/>
          </a:stretch>
        </p:blipFill>
        <p:spPr>
          <a:xfrm>
            <a:off x="467267" y="2478024"/>
            <a:ext cx="4130145" cy="369417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2072" y="2478024"/>
            <a:ext cx="3810700" cy="36941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1600">
              <a:ea typeface="Calibri"/>
              <a:cs typeface="Calibri"/>
            </a:endParaRPr>
          </a:p>
          <a:p>
            <a:pPr>
              <a:buFont typeface="Wingdings"/>
              <a:buChar char="Ø"/>
            </a:pPr>
            <a:r>
              <a:rPr lang="en-US" sz="1600" b="1" dirty="0">
                <a:latin typeface="Arial"/>
                <a:cs typeface="Arial"/>
              </a:rPr>
              <a:t>Objective</a:t>
            </a:r>
            <a:r>
              <a:rPr lang="en-US" sz="1600" dirty="0">
                <a:latin typeface="Arial"/>
                <a:cs typeface="Arial"/>
              </a:rPr>
              <a:t>: Build a scalable, efficient backend for an e-learning platform using MongoDB.</a:t>
            </a:r>
          </a:p>
          <a:p>
            <a:pPr>
              <a:buFont typeface="Wingdings"/>
              <a:buChar char="Ø"/>
            </a:pPr>
            <a:endParaRPr lang="en-US" sz="1600" dirty="0">
              <a:latin typeface="Arial"/>
              <a:cs typeface="Arial"/>
            </a:endParaRPr>
          </a:p>
          <a:p>
            <a:pPr>
              <a:buFont typeface="Wingdings"/>
              <a:buChar char="Ø"/>
            </a:pPr>
            <a:r>
              <a:rPr lang="en-US" sz="1600" b="1" dirty="0">
                <a:latin typeface="Arial"/>
                <a:cs typeface="Arial"/>
              </a:rPr>
              <a:t>Tech Stack</a:t>
            </a:r>
            <a:r>
              <a:rPr lang="en-US" sz="1600" dirty="0">
                <a:latin typeface="Arial"/>
                <a:cs typeface="Arial"/>
              </a:rPr>
              <a:t>: MongoDB, </a:t>
            </a:r>
            <a:r>
              <a:rPr lang="en-US" sz="1600" dirty="0" err="1">
                <a:latin typeface="Arial"/>
                <a:cs typeface="Arial"/>
              </a:rPr>
              <a:t>PyMongo</a:t>
            </a:r>
            <a:r>
              <a:rPr lang="en-US" sz="1600" dirty="0">
                <a:latin typeface="Arial"/>
                <a:cs typeface="Arial"/>
              </a:rPr>
              <a:t>, Python (</a:t>
            </a:r>
            <a:r>
              <a:rPr lang="en-US" sz="1600" dirty="0" err="1">
                <a:latin typeface="Arial"/>
                <a:cs typeface="Arial"/>
              </a:rPr>
              <a:t>Jupyter</a:t>
            </a:r>
            <a:r>
              <a:rPr lang="en-US" sz="1600" dirty="0">
                <a:latin typeface="Arial"/>
                <a:cs typeface="Arial"/>
              </a:rPr>
              <a:t>, .</a:t>
            </a:r>
            <a:r>
              <a:rPr lang="en-US" sz="1600" dirty="0" err="1">
                <a:latin typeface="Arial"/>
                <a:cs typeface="Arial"/>
              </a:rPr>
              <a:t>py</a:t>
            </a:r>
            <a:r>
              <a:rPr lang="en-US" sz="1600" dirty="0">
                <a:latin typeface="Arial"/>
                <a:cs typeface="Arial"/>
              </a:rPr>
              <a:t>), Faker.</a:t>
            </a:r>
          </a:p>
          <a:p>
            <a:pPr>
              <a:buFont typeface="Wingdings"/>
              <a:buChar char="Ø"/>
            </a:pPr>
            <a:endParaRPr lang="en-US" sz="1600" dirty="0">
              <a:latin typeface="Arial"/>
              <a:cs typeface="Arial"/>
            </a:endParaRPr>
          </a:p>
          <a:p>
            <a:pPr>
              <a:buFont typeface="Wingdings"/>
              <a:buChar char="Ø"/>
            </a:pPr>
            <a:r>
              <a:rPr lang="en-US" sz="1600" b="1" dirty="0">
                <a:latin typeface="Arial"/>
                <a:cs typeface="Arial"/>
              </a:rPr>
              <a:t>Key Features</a:t>
            </a:r>
            <a:r>
              <a:rPr lang="en-US" sz="1600" dirty="0">
                <a:latin typeface="Arial"/>
                <a:cs typeface="Arial"/>
              </a:rPr>
              <a:t>: User management, Course structure, Assignment tracking, Analytics, Course Search, Data Archiving.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hexagons with icons">
            <a:extLst>
              <a:ext uri="{FF2B5EF4-FFF2-40B4-BE49-F238E27FC236}">
                <a16:creationId xmlns:a16="http://schemas.microsoft.com/office/drawing/2014/main" id="{E2423924-74D2-C906-ABA0-DC14270351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34" r="16999"/>
          <a:stretch>
            <a:fillRect/>
          </a:stretch>
        </p:blipFill>
        <p:spPr>
          <a:xfrm>
            <a:off x="20" y="10"/>
            <a:ext cx="9143979" cy="685799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EB2B82E-9519-13BE-F662-21976E2C7A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282" y="1170650"/>
            <a:ext cx="7405435" cy="45283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4065" y="2021904"/>
            <a:ext cx="2777615" cy="2751955"/>
          </a:xfrm>
        </p:spPr>
        <p:txBody>
          <a:bodyPr anchor="t">
            <a:normAutofit/>
          </a:bodyPr>
          <a:lstStyle/>
          <a:p>
            <a:r>
              <a:rPr lang="en-US" sz="2400" b="1" dirty="0">
                <a:latin typeface="Arial"/>
                <a:cs typeface="Arial"/>
              </a:rPr>
              <a:t>Database Design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8111A9F-5A83-81E0-CD78-A5959435D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10598" y="1762828"/>
            <a:ext cx="552705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681" y="1317465"/>
            <a:ext cx="3366113" cy="42168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1700" b="1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700" b="1" dirty="0">
                <a:latin typeface="Arial"/>
                <a:cs typeface="Arial"/>
              </a:rPr>
              <a:t>Collections </a:t>
            </a:r>
            <a:endParaRPr lang="en-US" sz="1700" b="1" dirty="0">
              <a:latin typeface="Calibri"/>
              <a:ea typeface="Calibri"/>
              <a:cs typeface="Calibri"/>
            </a:endParaRPr>
          </a:p>
          <a:p>
            <a:pPr marL="285750" indent="-285750">
              <a:buFont typeface="Wingdings"/>
              <a:buChar char="ü"/>
            </a:pPr>
            <a:r>
              <a:rPr lang="en-US" sz="1700" dirty="0">
                <a:latin typeface="Arial"/>
                <a:cs typeface="Arial"/>
              </a:rPr>
              <a:t>users, courses, enrollments, assignments, submissions, lessons.</a:t>
            </a:r>
            <a:endParaRPr lang="en-US" sz="1700" dirty="0">
              <a:latin typeface="Calibri"/>
              <a:ea typeface="Calibri"/>
              <a:cs typeface="Calibri"/>
            </a:endParaRPr>
          </a:p>
          <a:p>
            <a:pPr marL="285750" indent="-285750">
              <a:buFont typeface="Wingdings"/>
              <a:buChar char="ü"/>
            </a:pPr>
            <a:endParaRPr lang="en-US" sz="1700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700" b="1" dirty="0">
                <a:latin typeface="Arial"/>
                <a:cs typeface="Arial"/>
              </a:rPr>
              <a:t>Design Decisions</a:t>
            </a:r>
          </a:p>
          <a:p>
            <a:pPr>
              <a:buFont typeface="Wingdings"/>
              <a:buChar char="ü"/>
            </a:pPr>
            <a:r>
              <a:rPr lang="en-US" sz="1700" dirty="0">
                <a:latin typeface="Arial"/>
                <a:cs typeface="Arial"/>
              </a:rPr>
              <a:t>Referenced documents for flexibility.</a:t>
            </a:r>
          </a:p>
          <a:p>
            <a:pPr>
              <a:buFont typeface="Wingdings"/>
              <a:buChar char="ü"/>
            </a:pPr>
            <a:r>
              <a:rPr lang="en-US" sz="1700" dirty="0">
                <a:latin typeface="Arial"/>
                <a:cs typeface="Arial"/>
              </a:rPr>
              <a:t>Unique string identifiers (</a:t>
            </a:r>
            <a:r>
              <a:rPr lang="en-US" sz="1700" dirty="0" err="1">
                <a:latin typeface="Arial"/>
                <a:cs typeface="Arial"/>
              </a:rPr>
              <a:t>userId</a:t>
            </a:r>
            <a:r>
              <a:rPr lang="en-US" sz="1700" dirty="0">
                <a:latin typeface="Arial"/>
                <a:cs typeface="Arial"/>
              </a:rPr>
              <a:t>, </a:t>
            </a:r>
            <a:r>
              <a:rPr lang="en-US" sz="1700" dirty="0" err="1">
                <a:latin typeface="Arial"/>
                <a:cs typeface="Arial"/>
              </a:rPr>
              <a:t>courseId</a:t>
            </a:r>
            <a:r>
              <a:rPr lang="en-US" sz="1700" dirty="0">
                <a:latin typeface="Arial"/>
                <a:cs typeface="Arial"/>
              </a:rPr>
              <a:t>).</a:t>
            </a:r>
          </a:p>
          <a:p>
            <a:pPr>
              <a:buFont typeface="Wingdings"/>
              <a:buChar char="ü"/>
            </a:pPr>
            <a:r>
              <a:rPr lang="en-US" sz="1700" dirty="0">
                <a:latin typeface="Arial"/>
                <a:cs typeface="Arial"/>
              </a:rPr>
              <a:t>Timestamps for auditability.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646" y="386930"/>
            <a:ext cx="7606349" cy="1300554"/>
          </a:xfrm>
        </p:spPr>
        <p:txBody>
          <a:bodyPr anchor="b">
            <a:normAutofit/>
          </a:bodyPr>
          <a:lstStyle/>
          <a:p>
            <a:r>
              <a:rPr lang="en-US" sz="4200" b="1" dirty="0">
                <a:latin typeface="Arial"/>
                <a:cs typeface="Arial"/>
              </a:rPr>
              <a:t>Schema Validation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1" y="1998845"/>
            <a:ext cx="859094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8537521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ue circuit board with white symbols&#10;&#10;AI-generated content may be incorrect.">
            <a:extLst>
              <a:ext uri="{FF2B5EF4-FFF2-40B4-BE49-F238E27FC236}">
                <a16:creationId xmlns:a16="http://schemas.microsoft.com/office/drawing/2014/main" id="{73739011-52CF-281D-2CF2-08D9EE940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95" y="3022801"/>
            <a:ext cx="3704144" cy="296913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4821" y="2599509"/>
            <a:ext cx="3398174" cy="3639450"/>
          </a:xfrm>
        </p:spPr>
        <p:txBody>
          <a:bodyPr anchor="ctr">
            <a:normAutofit/>
          </a:bodyPr>
          <a:lstStyle/>
          <a:p>
            <a:pPr>
              <a:buFont typeface="Wingdings"/>
              <a:buChar char="Ø"/>
            </a:pPr>
            <a:endParaRPr lang="en-US" sz="17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700" dirty="0">
                <a:latin typeface="Arial"/>
                <a:cs typeface="Arial"/>
              </a:rPr>
              <a:t>Implemented using JSON Schema validation.</a:t>
            </a:r>
            <a:endParaRPr lang="en-US" sz="1700" dirty="0">
              <a:latin typeface="Arial"/>
              <a:ea typeface="Calibri"/>
              <a:cs typeface="Arial"/>
            </a:endParaRPr>
          </a:p>
          <a:p>
            <a:pPr marL="0" indent="0">
              <a:buNone/>
            </a:pPr>
            <a:endParaRPr lang="en-US" sz="1700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700">
                <a:latin typeface="Arial"/>
                <a:cs typeface="Arial"/>
              </a:rPr>
              <a:t>Covered:</a:t>
            </a:r>
            <a:endParaRPr lang="en-US" sz="1700">
              <a:latin typeface="Arial"/>
              <a:ea typeface="Calibri"/>
              <a:cs typeface="Arial"/>
            </a:endParaRPr>
          </a:p>
          <a:p>
            <a:pPr>
              <a:buFont typeface="Wingdings"/>
              <a:buChar char="Ø"/>
            </a:pPr>
            <a:r>
              <a:rPr lang="en-US" sz="1700" dirty="0">
                <a:latin typeface="Arial"/>
                <a:cs typeface="Arial"/>
              </a:rPr>
              <a:t>Required fields.</a:t>
            </a:r>
            <a:endParaRPr lang="en-US" sz="1700" dirty="0">
              <a:latin typeface="Arial"/>
              <a:ea typeface="Calibri"/>
              <a:cs typeface="Arial"/>
            </a:endParaRPr>
          </a:p>
          <a:p>
            <a:pPr>
              <a:buFont typeface="Wingdings"/>
              <a:buChar char="Ø"/>
            </a:pPr>
            <a:r>
              <a:rPr lang="en-US" sz="1700" dirty="0">
                <a:latin typeface="Arial"/>
                <a:cs typeface="Arial"/>
              </a:rPr>
              <a:t>Data types and </a:t>
            </a:r>
            <a:r>
              <a:rPr lang="en-US" sz="1700" dirty="0" err="1">
                <a:latin typeface="Arial"/>
                <a:cs typeface="Arial"/>
              </a:rPr>
              <a:t>enum</a:t>
            </a:r>
            <a:r>
              <a:rPr lang="en-US" sz="1700" dirty="0">
                <a:latin typeface="Arial"/>
                <a:cs typeface="Arial"/>
              </a:rPr>
              <a:t> constraints.</a:t>
            </a:r>
            <a:endParaRPr lang="en-US" sz="1700" dirty="0">
              <a:latin typeface="Arial"/>
              <a:ea typeface="Calibri"/>
              <a:cs typeface="Arial"/>
            </a:endParaRPr>
          </a:p>
          <a:p>
            <a:pPr>
              <a:buFont typeface="Wingdings"/>
              <a:buChar char="Ø"/>
            </a:pPr>
            <a:r>
              <a:rPr lang="en-US" sz="1700" dirty="0">
                <a:latin typeface="Arial"/>
                <a:cs typeface="Arial"/>
              </a:rPr>
              <a:t>Email format validation.</a:t>
            </a:r>
            <a:endParaRPr lang="en-US" sz="1700" dirty="0">
              <a:latin typeface="Arial"/>
              <a:ea typeface="Calibri"/>
              <a:cs typeface="Arial"/>
            </a:endParaRPr>
          </a:p>
          <a:p>
            <a:pPr>
              <a:buFont typeface="Wingdings"/>
              <a:buChar char="Ø"/>
            </a:pPr>
            <a:r>
              <a:rPr lang="en-US" sz="1700" dirty="0">
                <a:latin typeface="Arial"/>
                <a:cs typeface="Arial"/>
              </a:rPr>
              <a:t>Applied via </a:t>
            </a:r>
            <a:r>
              <a:rPr lang="en-US" sz="1700" dirty="0" err="1">
                <a:latin typeface="Arial"/>
                <a:cs typeface="Arial"/>
              </a:rPr>
              <a:t>collMod</a:t>
            </a:r>
            <a:r>
              <a:rPr lang="en-US" sz="1700" dirty="0">
                <a:latin typeface="Arial"/>
                <a:cs typeface="Arial"/>
              </a:rPr>
              <a:t> to avoid dropping data.</a:t>
            </a:r>
            <a:endParaRPr lang="en-US" sz="1700" dirty="0">
              <a:latin typeface="Arial"/>
              <a:ea typeface="Calibri"/>
              <a:cs typeface="Arial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23318" y="2332075"/>
            <a:ext cx="781700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610" y="991443"/>
            <a:ext cx="3332365" cy="1087819"/>
          </a:xfrm>
        </p:spPr>
        <p:txBody>
          <a:bodyPr anchor="b">
            <a:normAutofit/>
          </a:bodyPr>
          <a:lstStyle/>
          <a:p>
            <a:r>
              <a:rPr lang="en-US" sz="3000" dirty="0">
                <a:latin typeface="Arial"/>
                <a:cs typeface="Arial"/>
              </a:rPr>
              <a:t>Advanced Queries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7773" y="456519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610" y="2285541"/>
            <a:ext cx="32918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610" y="2368785"/>
            <a:ext cx="3332365" cy="349286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/>
              <a:buChar char="Ø"/>
            </a:pPr>
            <a:endParaRPr lang="en-US" sz="16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latin typeface="Arial"/>
                <a:cs typeface="Arial"/>
              </a:rPr>
              <a:t>Used $</a:t>
            </a:r>
            <a:r>
              <a:rPr lang="en-US" sz="1800" err="1">
                <a:latin typeface="Arial"/>
                <a:cs typeface="Arial"/>
              </a:rPr>
              <a:t>gte</a:t>
            </a:r>
            <a:r>
              <a:rPr lang="en-US" sz="1800" dirty="0">
                <a:latin typeface="Arial"/>
                <a:cs typeface="Arial"/>
              </a:rPr>
              <a:t>, $</a:t>
            </a:r>
            <a:r>
              <a:rPr lang="en-US" sz="1800" err="1">
                <a:latin typeface="Arial"/>
                <a:cs typeface="Arial"/>
              </a:rPr>
              <a:t>lte</a:t>
            </a:r>
            <a:r>
              <a:rPr lang="en-US" sz="1800" dirty="0">
                <a:latin typeface="Arial"/>
                <a:cs typeface="Arial"/>
              </a:rPr>
              <a:t>, $in, $regex for complex filters.</a:t>
            </a:r>
          </a:p>
          <a:p>
            <a:pPr marL="0" indent="0">
              <a:buNone/>
            </a:pPr>
            <a:endParaRPr lang="en-US" sz="1800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800" dirty="0">
                <a:latin typeface="Arial"/>
                <a:cs typeface="Arial"/>
              </a:rPr>
              <a:t>Aggregation pipelines for:</a:t>
            </a:r>
          </a:p>
          <a:p>
            <a:pPr marL="285750" indent="-285750">
              <a:buFont typeface="Wingdings"/>
              <a:buChar char="Ø"/>
            </a:pPr>
            <a:r>
              <a:rPr lang="en-US" sz="1800" dirty="0">
                <a:latin typeface="Arial"/>
                <a:cs typeface="Arial"/>
              </a:rPr>
              <a:t>Course stats, Student performance, Instructor analytics.</a:t>
            </a:r>
          </a:p>
          <a:p>
            <a:pPr marL="0" indent="0">
              <a:buNone/>
            </a:pPr>
            <a:endParaRPr lang="en-US" sz="1800" dirty="0">
              <a:latin typeface="Arial"/>
              <a:cs typeface="Arial"/>
            </a:endParaRPr>
          </a:p>
          <a:p>
            <a:pPr marL="285750" indent="-285750">
              <a:buFont typeface="Wingdings"/>
              <a:buChar char="Ø"/>
            </a:pPr>
            <a:r>
              <a:rPr lang="en-US" sz="1800" dirty="0">
                <a:latin typeface="Arial"/>
                <a:cs typeface="Arial"/>
              </a:rPr>
              <a:t>Time-based queries (e.g., upcoming assignments).</a:t>
            </a:r>
          </a:p>
        </p:txBody>
      </p:sp>
      <p:pic>
        <p:nvPicPr>
          <p:cNvPr id="5" name="Picture 4" descr="Mongodb Leaf Icon">
            <a:extLst>
              <a:ext uri="{FF2B5EF4-FFF2-40B4-BE49-F238E27FC236}">
                <a16:creationId xmlns:a16="http://schemas.microsoft.com/office/drawing/2014/main" id="{806C19B7-32D3-E020-5D85-07E3F9EE6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362" y="986164"/>
            <a:ext cx="4830318" cy="483031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40E93D9-F13F-4097-A159-E0A6CEBA8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437" y="444464"/>
            <a:ext cx="2565228" cy="1906317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Arial"/>
                <a:cs typeface="Arial"/>
              </a:rPr>
              <a:t>Performance Optimization</a:t>
            </a:r>
          </a:p>
        </p:txBody>
      </p:sp>
      <p:pic>
        <p:nvPicPr>
          <p:cNvPr id="4" name="Picture 3" descr="A blue circuit board with white symbols&#10;&#10;AI-generated content may be incorrect.">
            <a:extLst>
              <a:ext uri="{FF2B5EF4-FFF2-40B4-BE49-F238E27FC236}">
                <a16:creationId xmlns:a16="http://schemas.microsoft.com/office/drawing/2014/main" id="{8D89D44F-0DFD-D72D-86C2-F2EB7669FE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690" r="22570" b="1"/>
          <a:stretch>
            <a:fillRect/>
          </a:stretch>
        </p:blipFill>
        <p:spPr>
          <a:xfrm>
            <a:off x="20" y="2768743"/>
            <a:ext cx="3208693" cy="408925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A3D150B-ADB5-401D-8304-C7845A109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68743"/>
            <a:ext cx="3232716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6897" y="678955"/>
            <a:ext cx="5383510" cy="60065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dirty="0">
                <a:latin typeface="Arial"/>
                <a:cs typeface="Arial"/>
              </a:rPr>
              <a:t>✅</a:t>
            </a:r>
            <a:r>
              <a:rPr lang="en-US" sz="1700" b="1" dirty="0">
                <a:latin typeface="Arial"/>
                <a:cs typeface="Arial"/>
              </a:rPr>
              <a:t> Indexing Strategy</a:t>
            </a:r>
            <a:endParaRPr lang="en-US" b="1" dirty="0">
              <a:latin typeface="Arial"/>
              <a:cs typeface="Arial"/>
            </a:endParaRPr>
          </a:p>
          <a:p>
            <a:pPr marL="285750" indent="-285750">
              <a:lnSpc>
                <a:spcPct val="90000"/>
              </a:lnSpc>
              <a:buFont typeface="Wingdings"/>
              <a:buChar char="Ø"/>
            </a:pPr>
            <a:r>
              <a:rPr lang="en-US" sz="1600" b="1" dirty="0">
                <a:latin typeface="Arial"/>
                <a:cs typeface="Arial"/>
              </a:rPr>
              <a:t>Indexed key </a:t>
            </a:r>
            <a:r>
              <a:rPr lang="en-US" sz="1600" dirty="0">
                <a:latin typeface="Arial"/>
                <a:cs typeface="Arial"/>
              </a:rPr>
              <a:t> Fields: Email, Title, Category, </a:t>
            </a:r>
            <a:r>
              <a:rPr lang="en-US" sz="1600" err="1">
                <a:latin typeface="Arial"/>
                <a:cs typeface="Arial"/>
              </a:rPr>
              <a:t>Duedate</a:t>
            </a:r>
            <a:r>
              <a:rPr lang="en-US" sz="1600" dirty="0">
                <a:latin typeface="Arial"/>
                <a:cs typeface="Arial"/>
              </a:rPr>
              <a:t>, </a:t>
            </a:r>
            <a:r>
              <a:rPr lang="en-US" sz="1600" err="1">
                <a:latin typeface="Arial"/>
                <a:cs typeface="Arial"/>
              </a:rPr>
              <a:t>StudentId</a:t>
            </a:r>
            <a:r>
              <a:rPr lang="en-US" sz="1600" dirty="0">
                <a:latin typeface="Arial"/>
                <a:cs typeface="Arial"/>
              </a:rPr>
              <a:t>, 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latin typeface="Arial"/>
                <a:cs typeface="Arial"/>
              </a:rPr>
              <a:t>  </a:t>
            </a:r>
            <a:r>
              <a:rPr lang="en-US" sz="1600" dirty="0" err="1">
                <a:latin typeface="Arial"/>
                <a:cs typeface="Arial"/>
              </a:rPr>
              <a:t>CourseId</a:t>
            </a:r>
            <a:r>
              <a:rPr lang="en-US" sz="1600" dirty="0">
                <a:latin typeface="Arial"/>
                <a:cs typeface="Arial"/>
              </a:rPr>
              <a:t>.</a:t>
            </a:r>
            <a:endParaRPr lang="en-US" sz="1600">
              <a:ea typeface="Calibri"/>
              <a:cs typeface="Calibri"/>
            </a:endParaRPr>
          </a:p>
          <a:p>
            <a:pPr marL="285750" indent="-285750">
              <a:lnSpc>
                <a:spcPct val="90000"/>
              </a:lnSpc>
              <a:buFont typeface="Wingdings"/>
              <a:buChar char="Ø"/>
            </a:pPr>
            <a:r>
              <a:rPr lang="en-US" sz="1600" dirty="0">
                <a:latin typeface="Arial"/>
                <a:cs typeface="Arial"/>
              </a:rPr>
              <a:t>Improved query speed and aggregation performance using .explain().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dirty="0">
              <a:latin typeface="Arial"/>
              <a:cs typeface="Arial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>
                <a:latin typeface="Arial"/>
                <a:cs typeface="Arial"/>
              </a:rPr>
              <a:t>🔍 </a:t>
            </a:r>
            <a:r>
              <a:rPr lang="en-US" sz="1700" b="1" dirty="0">
                <a:latin typeface="Arial"/>
                <a:cs typeface="Arial"/>
              </a:rPr>
              <a:t>Course Content Search</a:t>
            </a:r>
          </a:p>
          <a:p>
            <a:pPr marL="285750" indent="-285750">
              <a:lnSpc>
                <a:spcPct val="90000"/>
              </a:lnSpc>
              <a:buFont typeface="Wingdings"/>
              <a:buChar char="Ø"/>
            </a:pPr>
            <a:r>
              <a:rPr lang="en-US" sz="1600" dirty="0">
                <a:latin typeface="Arial"/>
                <a:cs typeface="Arial"/>
              </a:rPr>
              <a:t>Enabled flexible keyword search with </a:t>
            </a:r>
            <a:r>
              <a:rPr lang="en-US" sz="1600" b="1" dirty="0">
                <a:latin typeface="Arial"/>
                <a:cs typeface="Arial"/>
              </a:rPr>
              <a:t>regex</a:t>
            </a:r>
            <a:r>
              <a:rPr lang="en-US" sz="1600" dirty="0">
                <a:latin typeface="Arial"/>
                <a:cs typeface="Arial"/>
              </a:rPr>
              <a:t> on title and description.</a:t>
            </a:r>
            <a:endParaRPr lang="en-US" sz="1600">
              <a:latin typeface="Arial"/>
              <a:ea typeface="Calibri"/>
              <a:cs typeface="Arial"/>
            </a:endParaRPr>
          </a:p>
          <a:p>
            <a:pPr marL="285750" indent="-285750">
              <a:lnSpc>
                <a:spcPct val="90000"/>
              </a:lnSpc>
              <a:buFont typeface="Wingdings"/>
              <a:buChar char="Ø"/>
            </a:pPr>
            <a:r>
              <a:rPr lang="en-US" sz="1600" dirty="0">
                <a:latin typeface="Arial"/>
                <a:cs typeface="Arial"/>
              </a:rPr>
              <a:t>Avoided text index limit (1 per collection).</a:t>
            </a:r>
            <a:endParaRPr lang="en-US" sz="1600">
              <a:latin typeface="Arial"/>
              <a:ea typeface="Calibri"/>
              <a:cs typeface="Calibri"/>
            </a:endParaRPr>
          </a:p>
          <a:p>
            <a:pPr marL="285750" indent="-285750">
              <a:lnSpc>
                <a:spcPct val="90000"/>
              </a:lnSpc>
              <a:buFont typeface="Wingdings"/>
              <a:buChar char="Ø"/>
            </a:pPr>
            <a:r>
              <a:rPr lang="en-US" sz="1600" dirty="0">
                <a:latin typeface="Arial"/>
                <a:cs typeface="Arial"/>
              </a:rPr>
              <a:t>Supports case-insensitive search without added index overhead.</a:t>
            </a:r>
            <a:endParaRPr lang="en-US" sz="1600" dirty="0">
              <a:latin typeface="Arial"/>
              <a:ea typeface="Calibri"/>
              <a:cs typeface="Arial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700" dirty="0">
              <a:latin typeface="Arial"/>
              <a:cs typeface="Arial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>
                <a:latin typeface="Arial"/>
                <a:cs typeface="Arial"/>
              </a:rPr>
              <a:t>⚡ </a:t>
            </a:r>
            <a:r>
              <a:rPr lang="en-US" sz="1700" b="1" dirty="0">
                <a:latin typeface="Arial"/>
                <a:cs typeface="Arial"/>
              </a:rPr>
              <a:t>Outcome</a:t>
            </a:r>
          </a:p>
          <a:p>
            <a:pPr marL="285750" indent="-285750">
              <a:lnSpc>
                <a:spcPct val="90000"/>
              </a:lnSpc>
              <a:buFont typeface="Wingdings"/>
              <a:buChar char="Ø"/>
            </a:pPr>
            <a:r>
              <a:rPr lang="en-US" sz="1600" dirty="0">
                <a:latin typeface="Arial"/>
                <a:cs typeface="Arial"/>
              </a:rPr>
              <a:t>Faster data retrieval.</a:t>
            </a:r>
            <a:endParaRPr lang="en-US" sz="1600">
              <a:latin typeface="Arial"/>
              <a:ea typeface="Calibri"/>
              <a:cs typeface="Calibri"/>
            </a:endParaRPr>
          </a:p>
          <a:p>
            <a:pPr marL="285750" indent="-285750">
              <a:lnSpc>
                <a:spcPct val="90000"/>
              </a:lnSpc>
              <a:buFont typeface="Wingdings"/>
              <a:buChar char="Ø"/>
            </a:pPr>
            <a:r>
              <a:rPr lang="en-US" sz="1600" dirty="0">
                <a:latin typeface="Arial"/>
                <a:cs typeface="Arial"/>
              </a:rPr>
              <a:t>Efficient and user-friendly search functionality.</a:t>
            </a:r>
            <a:endParaRPr lang="en-US" sz="1600" dirty="0">
              <a:latin typeface="Arial"/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700" dirty="0">
              <a:latin typeface="Arial"/>
              <a:ea typeface="Calibri"/>
              <a:cs typeface="Arial"/>
            </a:endParaRPr>
          </a:p>
          <a:p>
            <a:pPr>
              <a:buNone/>
            </a:pPr>
            <a:r>
              <a:rPr lang="en-US" sz="1700" b="1" dirty="0">
                <a:latin typeface="Arial"/>
                <a:cs typeface="Arial"/>
              </a:rPr>
              <a:t>📦 Data Archiving</a:t>
            </a:r>
          </a:p>
          <a:p>
            <a:pPr marL="285750" indent="-285750">
              <a:buFont typeface="Wingdings"/>
              <a:buChar char="Ø"/>
            </a:pPr>
            <a:r>
              <a:rPr lang="en-US" sz="1600" dirty="0">
                <a:latin typeface="Arial"/>
                <a:cs typeface="Arial"/>
              </a:rPr>
              <a:t>Archived old enrollments into </a:t>
            </a:r>
            <a:r>
              <a:rPr lang="en-US" sz="1600" b="1" err="1">
                <a:latin typeface="Arial"/>
                <a:cs typeface="Arial"/>
              </a:rPr>
              <a:t>archived_enrollments</a:t>
            </a:r>
            <a:r>
              <a:rPr lang="en-US" sz="1600" dirty="0">
                <a:latin typeface="Arial"/>
                <a:cs typeface="Arial"/>
              </a:rPr>
              <a:t> to reduce load on active queries.</a:t>
            </a:r>
          </a:p>
          <a:p>
            <a:pPr marL="285750" indent="-285750">
              <a:buFont typeface="Wingdings"/>
              <a:buChar char="Ø"/>
            </a:pPr>
            <a:r>
              <a:rPr lang="en-US" sz="1600" dirty="0">
                <a:latin typeface="Arial"/>
                <a:cs typeface="Arial"/>
              </a:rPr>
              <a:t>Improves performance and long-term maintainability.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dirty="0">
              <a:latin typeface="Arial"/>
              <a:ea typeface="Calibri"/>
              <a:cs typeface="Arial"/>
            </a:endParaRPr>
          </a:p>
          <a:p>
            <a:pPr>
              <a:lnSpc>
                <a:spcPct val="90000"/>
              </a:lnSpc>
              <a:buFont typeface="Wingdings"/>
              <a:buChar char="Ø"/>
            </a:pPr>
            <a:endParaRPr lang="en-US" sz="1700">
              <a:latin typeface="Calibri"/>
              <a:ea typeface="Calibri"/>
              <a:cs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CD3AB31-A71C-4414-BA05-CF667CBA3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15319" y="3404996"/>
            <a:ext cx="6858002" cy="48006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FA327F-5088-EC55-BE0E-4634CFD4A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hexagons with icons">
            <a:extLst>
              <a:ext uri="{FF2B5EF4-FFF2-40B4-BE49-F238E27FC236}">
                <a16:creationId xmlns:a16="http://schemas.microsoft.com/office/drawing/2014/main" id="{6F58A817-3342-C332-1757-10B4A7B61F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34" r="16999"/>
          <a:stretch>
            <a:fillRect/>
          </a:stretch>
        </p:blipFill>
        <p:spPr>
          <a:xfrm>
            <a:off x="20" y="10"/>
            <a:ext cx="9143979" cy="685799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3715A29-1E8F-FF52-FD92-3A4EB0FF5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282" y="1170650"/>
            <a:ext cx="7405435" cy="45283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3A4BDC-87D4-6809-A101-1E2C8260F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065" y="2021904"/>
            <a:ext cx="2777615" cy="2751955"/>
          </a:xfrm>
        </p:spPr>
        <p:txBody>
          <a:bodyPr anchor="t">
            <a:normAutofit/>
          </a:bodyPr>
          <a:lstStyle/>
          <a:p>
            <a:r>
              <a:rPr lang="en-US" sz="2400" b="1" dirty="0">
                <a:latin typeface="Arial"/>
                <a:ea typeface="+mj-lt"/>
                <a:cs typeface="Arial"/>
              </a:rPr>
              <a:t>Error Handling</a:t>
            </a:r>
            <a:br>
              <a:rPr lang="en-US" sz="2400" b="1" dirty="0">
                <a:latin typeface="Arial"/>
                <a:ea typeface="+mj-lt"/>
                <a:cs typeface="Arial"/>
              </a:rPr>
            </a:br>
            <a:endParaRPr lang="en-US" sz="2400" b="1" dirty="0">
              <a:latin typeface="Arial"/>
              <a:ea typeface="+mj-lt"/>
              <a:cs typeface="Arial"/>
            </a:endParaRPr>
          </a:p>
          <a:p>
            <a:endParaRPr lang="en-US" sz="2400" b="1" dirty="0">
              <a:latin typeface="Arial"/>
              <a:ea typeface="+mj-lt"/>
              <a:cs typeface="+mj-lt"/>
            </a:endParaRPr>
          </a:p>
          <a:p>
            <a:endParaRPr lang="en-US" sz="2400">
              <a:ea typeface="+mj-lt"/>
              <a:cs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0F3257-D98F-90E9-9D59-BD0583C41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10598" y="1762828"/>
            <a:ext cx="552705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D8BF7-B199-4C21-216C-803B0D9FE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2311" y="1317465"/>
            <a:ext cx="3585704" cy="4216869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 dirty="0">
              <a:latin typeface="Arial"/>
              <a:ea typeface="Calibri"/>
              <a:cs typeface="Calibri"/>
            </a:endParaRPr>
          </a:p>
          <a:p>
            <a:r>
              <a:rPr lang="en-US" sz="2400" dirty="0">
                <a:latin typeface="Arial"/>
                <a:ea typeface="Calibri"/>
                <a:cs typeface="Calibri"/>
              </a:rPr>
              <a:t>Handled duplicate key errors (E11000).</a:t>
            </a:r>
            <a:endParaRPr lang="en-US"/>
          </a:p>
          <a:p>
            <a:endParaRPr lang="en-US" sz="1400" dirty="0">
              <a:latin typeface="Arial"/>
              <a:ea typeface="Calibri"/>
              <a:cs typeface="Calibri"/>
            </a:endParaRPr>
          </a:p>
          <a:p>
            <a:r>
              <a:rPr lang="en-US" sz="2400" dirty="0">
                <a:latin typeface="Arial"/>
                <a:ea typeface="Calibri"/>
                <a:cs typeface="Calibri"/>
              </a:rPr>
              <a:t>Caught invalid data type insertions and missing fields.</a:t>
            </a:r>
          </a:p>
          <a:p>
            <a:endParaRPr lang="en-US" sz="1400" dirty="0">
              <a:latin typeface="Arial"/>
              <a:ea typeface="Calibri"/>
              <a:cs typeface="Calibri"/>
            </a:endParaRPr>
          </a:p>
          <a:p>
            <a:r>
              <a:rPr lang="en-US" sz="2400" dirty="0">
                <a:latin typeface="Arial"/>
                <a:ea typeface="Calibri"/>
                <a:cs typeface="Calibri"/>
              </a:rPr>
              <a:t>Used try-except blocks for resilient operations.</a:t>
            </a:r>
            <a:endParaRPr lang="en-US" sz="24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51144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 dirty="0">
                <a:latin typeface="Arial"/>
                <a:cs typeface="Arial"/>
              </a:rPr>
              <a:t>Analytics &amp; Reporting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>
              <a:buFont typeface="Wingdings"/>
              <a:buChar char="Ø"/>
            </a:pPr>
            <a:r>
              <a:rPr lang="en-US" sz="2000" dirty="0">
                <a:latin typeface="Arial"/>
                <a:cs typeface="Arial"/>
              </a:rPr>
              <a:t>Enrollment trends by month.</a:t>
            </a:r>
            <a:endParaRPr lang="en-US" sz="2000">
              <a:latin typeface="Arial"/>
              <a:ea typeface="Calibri"/>
              <a:cs typeface="Arial"/>
            </a:endParaRPr>
          </a:p>
          <a:p>
            <a:pPr marL="0" indent="0">
              <a:buNone/>
            </a:pPr>
            <a:endParaRPr lang="en-US" sz="1200" dirty="0">
              <a:latin typeface="Arial"/>
              <a:cs typeface="Arial"/>
            </a:endParaRPr>
          </a:p>
          <a:p>
            <a:pPr>
              <a:buFont typeface="Wingdings"/>
              <a:buChar char="Ø"/>
            </a:pPr>
            <a:r>
              <a:rPr lang="en-US" sz="2000" dirty="0">
                <a:latin typeface="Arial"/>
                <a:cs typeface="Arial"/>
              </a:rPr>
              <a:t>Course popularity by category.</a:t>
            </a:r>
            <a:endParaRPr lang="en-US" sz="2000" dirty="0">
              <a:latin typeface="Arial"/>
              <a:ea typeface="Calibri"/>
              <a:cs typeface="Arial"/>
            </a:endParaRPr>
          </a:p>
          <a:p>
            <a:pPr>
              <a:buFont typeface="Wingdings"/>
              <a:buChar char="Ø"/>
            </a:pPr>
            <a:endParaRPr lang="en-US" sz="1200" dirty="0">
              <a:latin typeface="Arial"/>
              <a:cs typeface="Arial"/>
            </a:endParaRPr>
          </a:p>
          <a:p>
            <a:pPr>
              <a:buFont typeface="Wingdings"/>
              <a:buChar char="Ø"/>
            </a:pPr>
            <a:r>
              <a:rPr lang="en-US" sz="2000" dirty="0">
                <a:latin typeface="Arial"/>
                <a:cs typeface="Arial"/>
              </a:rPr>
              <a:t>Top-performing students and revenue insights.</a:t>
            </a:r>
            <a:endParaRPr lang="en-US" sz="2000" dirty="0">
              <a:latin typeface="Arial"/>
              <a:ea typeface="Calibri"/>
              <a:cs typeface="Arial"/>
            </a:endParaRPr>
          </a:p>
          <a:p>
            <a:pPr>
              <a:buFont typeface="Wingdings"/>
              <a:buChar char="Ø"/>
            </a:pPr>
            <a:endParaRPr lang="en-US" sz="1200" dirty="0">
              <a:latin typeface="Arial"/>
              <a:cs typeface="Arial"/>
            </a:endParaRPr>
          </a:p>
          <a:p>
            <a:pPr>
              <a:buFont typeface="Wingdings"/>
              <a:buChar char="Ø"/>
            </a:pPr>
            <a:r>
              <a:rPr lang="en-US" sz="2000" dirty="0">
                <a:latin typeface="Arial"/>
                <a:cs typeface="Arial"/>
              </a:rPr>
              <a:t>Live engagement and performance metrics.</a:t>
            </a:r>
            <a:endParaRPr lang="en-US" sz="2000" dirty="0">
              <a:latin typeface="Arial"/>
              <a:ea typeface="Calibri"/>
              <a:cs typeface="Arial"/>
            </a:endParaRPr>
          </a:p>
        </p:txBody>
      </p:sp>
      <p:pic>
        <p:nvPicPr>
          <p:cNvPr id="4" name="Picture 3" descr="A computer circuit board with white symbols&#10;&#10;AI-generated content may be incorrect.">
            <a:extLst>
              <a:ext uri="{FF2B5EF4-FFF2-40B4-BE49-F238E27FC236}">
                <a16:creationId xmlns:a16="http://schemas.microsoft.com/office/drawing/2014/main" id="{1CB231BD-45B8-77BE-32ED-470FDBBAA7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212" r="25089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9" y="3544519"/>
            <a:ext cx="2490688" cy="2661017"/>
          </a:xfrm>
        </p:spPr>
        <p:txBody>
          <a:bodyPr anchor="ctr">
            <a:normAutofit/>
          </a:bodyPr>
          <a:lstStyle/>
          <a:p>
            <a:r>
              <a:rPr lang="en-US" sz="3100" dirty="0">
                <a:latin typeface="Arial"/>
                <a:cs typeface="Arial"/>
              </a:rPr>
              <a:t>Challenges &amp; Solutions</a:t>
            </a:r>
          </a:p>
        </p:txBody>
      </p:sp>
      <p:pic>
        <p:nvPicPr>
          <p:cNvPr id="4" name="Picture 3" descr="A blue hexagons with icons on it&#10;&#10;AI-generated content may be incorrect.">
            <a:extLst>
              <a:ext uri="{FF2B5EF4-FFF2-40B4-BE49-F238E27FC236}">
                <a16:creationId xmlns:a16="http://schemas.microsoft.com/office/drawing/2014/main" id="{99230A21-30A3-838C-A981-F36DE5B40E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77" b="14628"/>
          <a:stretch>
            <a:fillRect/>
          </a:stretch>
        </p:blipFill>
        <p:spPr>
          <a:xfrm>
            <a:off x="20" y="10"/>
            <a:ext cx="9143980" cy="3316466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67986" y="3752850"/>
            <a:ext cx="5614060" cy="2452687"/>
          </a:xfrm>
        </p:spPr>
        <p:txBody>
          <a:bodyPr anchor="ctr">
            <a:normAutofit fontScale="92500" lnSpcReduction="20000"/>
          </a:bodyPr>
          <a:lstStyle/>
          <a:p>
            <a:endParaRPr lang="en-US" sz="1600"/>
          </a:p>
          <a:p>
            <a:r>
              <a:rPr lang="en-US" sz="1800" dirty="0">
                <a:latin typeface="Arial"/>
                <a:cs typeface="Arial"/>
              </a:rPr>
              <a:t>Schema enforcement without dropping data. </a:t>
            </a:r>
            <a:r>
              <a:rPr lang="en-US" sz="1800" dirty="0" err="1">
                <a:latin typeface="Arial"/>
                <a:cs typeface="Arial"/>
              </a:rPr>
              <a:t>Utilised</a:t>
            </a:r>
            <a:r>
              <a:rPr lang="en-US" sz="1800" dirty="0">
                <a:latin typeface="Arial"/>
                <a:cs typeface="Arial"/>
              </a:rPr>
              <a:t> </a:t>
            </a:r>
            <a:r>
              <a:rPr lang="en-US" sz="1800" dirty="0" err="1">
                <a:latin typeface="Arial"/>
                <a:cs typeface="Arial"/>
              </a:rPr>
              <a:t>collMod</a:t>
            </a:r>
            <a:r>
              <a:rPr lang="en-US" sz="1800" dirty="0">
                <a:latin typeface="Arial"/>
                <a:cs typeface="Arial"/>
              </a:rPr>
              <a:t>.</a:t>
            </a:r>
          </a:p>
          <a:p>
            <a:endParaRPr lang="en-US" sz="1800" dirty="0">
              <a:latin typeface="Arial"/>
              <a:cs typeface="Arial"/>
            </a:endParaRPr>
          </a:p>
          <a:p>
            <a:r>
              <a:rPr lang="en-US" sz="1800" dirty="0">
                <a:latin typeface="Arial"/>
                <a:cs typeface="Arial"/>
              </a:rPr>
              <a:t>Handling legacy data with pre-validation.</a:t>
            </a:r>
          </a:p>
          <a:p>
            <a:endParaRPr lang="en-US" sz="1800" dirty="0">
              <a:latin typeface="Arial"/>
              <a:cs typeface="Arial"/>
            </a:endParaRPr>
          </a:p>
          <a:p>
            <a:r>
              <a:rPr lang="en-US" sz="1800" dirty="0">
                <a:latin typeface="Arial"/>
                <a:cs typeface="Arial"/>
              </a:rPr>
              <a:t>Realistic data generation with Faker.</a:t>
            </a:r>
          </a:p>
          <a:p>
            <a:endParaRPr lang="en-US" sz="1800" dirty="0">
              <a:latin typeface="Arial"/>
              <a:cs typeface="Arial"/>
            </a:endParaRPr>
          </a:p>
          <a:p>
            <a:r>
              <a:rPr lang="en-US" sz="1800" dirty="0">
                <a:latin typeface="Arial"/>
                <a:cs typeface="Arial"/>
              </a:rPr>
              <a:t>Performance tuning via indexing and explain().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EduHub MongoDB Backend Design &amp; Implementation</vt:lpstr>
      <vt:lpstr>Project Overview</vt:lpstr>
      <vt:lpstr>Database Design</vt:lpstr>
      <vt:lpstr>Schema Validation</vt:lpstr>
      <vt:lpstr>Advanced Queries</vt:lpstr>
      <vt:lpstr>Performance Optimization</vt:lpstr>
      <vt:lpstr>Error Handling   </vt:lpstr>
      <vt:lpstr>Analytics &amp; Reporting</vt:lpstr>
      <vt:lpstr>Challenges &amp; Solutions</vt:lpstr>
      <vt:lpstr>Conclusion &amp; Next Steps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304</cp:revision>
  <dcterms:created xsi:type="dcterms:W3CDTF">2013-01-27T09:14:16Z</dcterms:created>
  <dcterms:modified xsi:type="dcterms:W3CDTF">2025-06-15T11:15:28Z</dcterms:modified>
  <cp:category/>
</cp:coreProperties>
</file>

<file path=docProps/thumbnail.jpeg>
</file>